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9" r:id="rId5"/>
    <p:sldId id="258" r:id="rId6"/>
    <p:sldId id="325" r:id="rId7"/>
    <p:sldId id="322" r:id="rId8"/>
    <p:sldId id="323" r:id="rId9"/>
    <p:sldId id="324" r:id="rId10"/>
    <p:sldId id="275" r:id="rId11"/>
    <p:sldId id="276" r:id="rId12"/>
    <p:sldId id="277" r:id="rId13"/>
    <p:sldId id="281" r:id="rId14"/>
    <p:sldId id="282" r:id="rId15"/>
    <p:sldId id="283" r:id="rId16"/>
    <p:sldId id="262" r:id="rId17"/>
    <p:sldId id="326" r:id="rId18"/>
    <p:sldId id="327" r:id="rId19"/>
    <p:sldId id="328" r:id="rId20"/>
    <p:sldId id="329" r:id="rId21"/>
    <p:sldId id="284" r:id="rId22"/>
    <p:sldId id="285" r:id="rId23"/>
    <p:sldId id="286" r:id="rId24"/>
    <p:sldId id="287" r:id="rId25"/>
    <p:sldId id="288" r:id="rId26"/>
    <p:sldId id="289" r:id="rId27"/>
    <p:sldId id="264" r:id="rId28"/>
    <p:sldId id="330" r:id="rId29"/>
    <p:sldId id="332" r:id="rId30"/>
    <p:sldId id="331" r:id="rId31"/>
    <p:sldId id="333" r:id="rId32"/>
    <p:sldId id="290" r:id="rId33"/>
    <p:sldId id="291" r:id="rId34"/>
    <p:sldId id="292" r:id="rId35"/>
    <p:sldId id="293" r:id="rId36"/>
    <p:sldId id="294" r:id="rId37"/>
    <p:sldId id="295" r:id="rId38"/>
    <p:sldId id="308" r:id="rId39"/>
    <p:sldId id="309" r:id="rId40"/>
    <p:sldId id="310" r:id="rId41"/>
    <p:sldId id="338" r:id="rId42"/>
    <p:sldId id="339" r:id="rId43"/>
    <p:sldId id="340" r:id="rId44"/>
    <p:sldId id="341" r:id="rId45"/>
    <p:sldId id="342" r:id="rId46"/>
    <p:sldId id="343" r:id="rId47"/>
    <p:sldId id="346" r:id="rId48"/>
    <p:sldId id="344" r:id="rId49"/>
    <p:sldId id="345" r:id="rId50"/>
    <p:sldId id="347" r:id="rId51"/>
    <p:sldId id="311" r:id="rId52"/>
    <p:sldId id="319" r:id="rId53"/>
    <p:sldId id="321" r:id="rId54"/>
    <p:sldId id="320" r:id="rId55"/>
    <p:sldId id="313" r:id="rId56"/>
    <p:sldId id="314" r:id="rId57"/>
    <p:sldId id="315" r:id="rId58"/>
    <p:sldId id="316" r:id="rId59"/>
    <p:sldId id="317" r:id="rId60"/>
    <p:sldId id="318" r:id="rId61"/>
    <p:sldId id="348" r:id="rId62"/>
    <p:sldId id="349" r:id="rId63"/>
    <p:sldId id="351" r:id="rId64"/>
    <p:sldId id="350" r:id="rId65"/>
    <p:sldId id="356" r:id="rId66"/>
    <p:sldId id="357" r:id="rId67"/>
    <p:sldId id="358" r:id="rId68"/>
    <p:sldId id="352" r:id="rId69"/>
    <p:sldId id="353" r:id="rId70"/>
    <p:sldId id="355" r:id="rId71"/>
    <p:sldId id="266" r:id="rId72"/>
    <p:sldId id="267" r:id="rId73"/>
    <p:sldId id="268" r:id="rId74"/>
    <p:sldId id="334" r:id="rId75"/>
    <p:sldId id="335" r:id="rId76"/>
    <p:sldId id="296" r:id="rId77"/>
    <p:sldId id="297" r:id="rId78"/>
    <p:sldId id="298" r:id="rId79"/>
    <p:sldId id="299" r:id="rId80"/>
    <p:sldId id="300" r:id="rId81"/>
    <p:sldId id="301" r:id="rId82"/>
    <p:sldId id="270" r:id="rId83"/>
    <p:sldId id="336" r:id="rId84"/>
    <p:sldId id="337" r:id="rId85"/>
    <p:sldId id="302" r:id="rId86"/>
    <p:sldId id="303" r:id="rId87"/>
    <p:sldId id="304" r:id="rId88"/>
    <p:sldId id="305" r:id="rId89"/>
    <p:sldId id="306" r:id="rId90"/>
    <p:sldId id="307" r:id="rId91"/>
    <p:sldId id="359" r:id="rId92"/>
    <p:sldId id="360" r:id="rId93"/>
    <p:sldId id="361" r:id="rId94"/>
    <p:sldId id="362" r:id="rId95"/>
    <p:sldId id="363" r:id="rId96"/>
    <p:sldId id="364" r:id="rId97"/>
    <p:sldId id="365" r:id="rId98"/>
    <p:sldId id="366" r:id="rId9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18" autoAdjust="0"/>
    <p:restoredTop sz="94660"/>
  </p:normalViewPr>
  <p:slideViewPr>
    <p:cSldViewPr>
      <p:cViewPr varScale="1">
        <p:scale>
          <a:sx n="109" d="100"/>
          <a:sy n="109" d="100"/>
        </p:scale>
        <p:origin x="2028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DBF1-995E-43E4-AD5F-7B2B9382C69F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C4383-0990-4B2D-9A50-48FFE36C5C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420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DBF1-995E-43E4-AD5F-7B2B9382C69F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C4383-0990-4B2D-9A50-48FFE36C5C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018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DBF1-995E-43E4-AD5F-7B2B9382C69F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C4383-0990-4B2D-9A50-48FFE36C5C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812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DBF1-995E-43E4-AD5F-7B2B9382C69F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C4383-0990-4B2D-9A50-48FFE36C5C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499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DBF1-995E-43E4-AD5F-7B2B9382C69F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C4383-0990-4B2D-9A50-48FFE36C5C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588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DBF1-995E-43E4-AD5F-7B2B9382C69F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C4383-0990-4B2D-9A50-48FFE36C5C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276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DBF1-995E-43E4-AD5F-7B2B9382C69F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C4383-0990-4B2D-9A50-48FFE36C5C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152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DBF1-995E-43E4-AD5F-7B2B9382C69F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C4383-0990-4B2D-9A50-48FFE36C5C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500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DBF1-995E-43E4-AD5F-7B2B9382C69F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C4383-0990-4B2D-9A50-48FFE36C5C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191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DBF1-995E-43E4-AD5F-7B2B9382C69F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C4383-0990-4B2D-9A50-48FFE36C5C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357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2DBF1-995E-43E4-AD5F-7B2B9382C69F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C4383-0990-4B2D-9A50-48FFE36C5C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037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2DBF1-995E-43E4-AD5F-7B2B9382C69F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C4383-0990-4B2D-9A50-48FFE36C5C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653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Aspirin, metformin, statin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0" y="3861048"/>
            <a:ext cx="8892480" cy="17526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dirty="0"/>
              <a:t>Aspirin, metformin, statin vs any </a:t>
            </a:r>
            <a:r>
              <a:rPr lang="en-US" altLang="ko-KR" dirty="0" smtClean="0"/>
              <a:t>drug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dirty="0" smtClean="0"/>
              <a:t>Metformin vs </a:t>
            </a:r>
            <a:r>
              <a:rPr lang="en-US" altLang="ko-KR" dirty="0"/>
              <a:t>any </a:t>
            </a:r>
            <a:r>
              <a:rPr lang="en-US" altLang="ko-KR" dirty="0" smtClean="0"/>
              <a:t>drug persistence 30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dirty="0" smtClean="0"/>
              <a:t>Aspirin , statin vs DM med under DM</a:t>
            </a:r>
          </a:p>
        </p:txBody>
      </p:sp>
    </p:spTree>
    <p:extLst>
      <p:ext uri="{BB962C8B-B14F-4D97-AF65-F5344CB8AC3E}">
        <p14:creationId xmlns:p14="http://schemas.microsoft.com/office/powerpoint/2010/main" val="125867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Population characteristics(stomach)</a:t>
            </a:r>
            <a:endParaRPr lang="ko-KR" altLang="en-US" dirty="0"/>
          </a:p>
        </p:txBody>
      </p:sp>
      <p:pic>
        <p:nvPicPr>
          <p:cNvPr id="10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196752"/>
            <a:ext cx="6912768" cy="5548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1043608" y="5805264"/>
            <a:ext cx="727280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43608" y="6381328"/>
            <a:ext cx="7272808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825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Population characteristics(stomach)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8229600" cy="63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49984"/>
            <a:ext cx="8280920" cy="4304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366319" y="2348880"/>
            <a:ext cx="8339354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51520" y="4725144"/>
            <a:ext cx="8424936" cy="16561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938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Population characteristics(stomach)</a:t>
            </a:r>
            <a:endParaRPr lang="ko-KR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18" y="1437031"/>
            <a:ext cx="8229600" cy="63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31" y="2159466"/>
            <a:ext cx="8157423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520231" y="2069589"/>
            <a:ext cx="1152128" cy="2880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520231" y="2348880"/>
            <a:ext cx="5779960" cy="2880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515972" y="4067678"/>
            <a:ext cx="5784219" cy="44144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15972" y="4941168"/>
            <a:ext cx="5904655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422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Population characteristics(colon)</a:t>
            </a:r>
            <a:endParaRPr lang="ko-KR" altLang="en-US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96752"/>
            <a:ext cx="7056784" cy="5492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6873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Population characteristics(colon)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8229600" cy="63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16832"/>
            <a:ext cx="8208912" cy="4742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8829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Population characteristics(colon)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8229600" cy="63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35" y="1897862"/>
            <a:ext cx="8208912" cy="4334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0256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metformin</a:t>
            </a:r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High correlation error </a:t>
            </a:r>
            <a:endParaRPr lang="en-US" altLang="ko-KR" dirty="0"/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827584" y="2204864"/>
            <a:ext cx="7200800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277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Metformin</a:t>
            </a:r>
            <a:r>
              <a:rPr lang="ko-KR" altLang="en-US" dirty="0" smtClean="0"/>
              <a:t>결과 </a:t>
            </a:r>
            <a:r>
              <a:rPr lang="en-US" altLang="ko-KR" dirty="0" smtClean="0"/>
              <a:t>- stomach</a:t>
            </a:r>
            <a:endParaRPr lang="ko-KR" altLang="en-US" dirty="0"/>
          </a:p>
        </p:txBody>
      </p:sp>
      <p:pic>
        <p:nvPicPr>
          <p:cNvPr id="1638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862362"/>
            <a:ext cx="5554960" cy="279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24744"/>
            <a:ext cx="6496054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6080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Metformin</a:t>
            </a:r>
            <a:r>
              <a:rPr lang="ko-KR" altLang="en-US" dirty="0" smtClean="0"/>
              <a:t>결과 </a:t>
            </a:r>
            <a:r>
              <a:rPr lang="en-US" altLang="ko-KR" dirty="0" smtClean="0"/>
              <a:t>- stomach</a:t>
            </a:r>
            <a:endParaRPr lang="ko-KR" altLang="en-US" dirty="0"/>
          </a:p>
        </p:txBody>
      </p:sp>
      <p:pic>
        <p:nvPicPr>
          <p:cNvPr id="1741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54063"/>
            <a:ext cx="8229600" cy="381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8078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Metformin</a:t>
            </a:r>
            <a:r>
              <a:rPr lang="ko-KR" altLang="en-US" dirty="0" smtClean="0"/>
              <a:t>결과 </a:t>
            </a:r>
            <a:r>
              <a:rPr lang="en-US" altLang="ko-KR" dirty="0" smtClean="0"/>
              <a:t>- colon</a:t>
            </a:r>
            <a:endParaRPr lang="ko-KR" altLang="en-US" dirty="0"/>
          </a:p>
        </p:txBody>
      </p:sp>
      <p:pic>
        <p:nvPicPr>
          <p:cNvPr id="1843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701" y="3933056"/>
            <a:ext cx="5626968" cy="282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124744"/>
            <a:ext cx="6120680" cy="2720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2002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Aspirin, metformin, statin vs any drug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High correlation no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463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Metformin</a:t>
            </a:r>
            <a:r>
              <a:rPr lang="ko-KR" altLang="en-US" dirty="0" smtClean="0"/>
              <a:t>결과 </a:t>
            </a:r>
            <a:r>
              <a:rPr lang="en-US" altLang="ko-KR" dirty="0" smtClean="0"/>
              <a:t>- colon</a:t>
            </a:r>
            <a:endParaRPr lang="ko-KR" altLang="en-US" dirty="0"/>
          </a:p>
        </p:txBody>
      </p:sp>
      <p:pic>
        <p:nvPicPr>
          <p:cNvPr id="1945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8229600" cy="3741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779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Population characteristics(stomach)</a:t>
            </a:r>
            <a:endParaRPr lang="ko-KR" altLang="en-US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196752"/>
            <a:ext cx="6696744" cy="5403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1259632" y="6021288"/>
            <a:ext cx="727280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837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Population characteristics(stomach)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8229600" cy="63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16832"/>
            <a:ext cx="8064896" cy="4903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467544" y="1916832"/>
            <a:ext cx="8136904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093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Population characteristics(stomach)</a:t>
            </a:r>
            <a:endParaRPr lang="ko-KR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229600" cy="63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060847"/>
            <a:ext cx="8280920" cy="4461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282941" y="5157192"/>
            <a:ext cx="8424936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617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Population characteristics(colon)</a:t>
            </a:r>
            <a:endParaRPr lang="ko-KR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6480720" cy="5416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20277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Population characteristics(colon)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8229600" cy="63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34135"/>
            <a:ext cx="8496944" cy="4686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4121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Population characteristics(colon)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8229600" cy="63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85" y="1877562"/>
            <a:ext cx="8445827" cy="4169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25864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Statin </a:t>
            </a:r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High correlation error </a:t>
            </a:r>
            <a:endParaRPr lang="en-US" altLang="ko-KR" dirty="0"/>
          </a:p>
        </p:txBody>
      </p:sp>
      <p:pic>
        <p:nvPicPr>
          <p:cNvPr id="4" name="그림 3"/>
          <p:cNvPicPr/>
          <p:nvPr/>
        </p:nvPicPr>
        <p:blipFill>
          <a:blip r:embed="rId2"/>
          <a:stretch>
            <a:fillRect/>
          </a:stretch>
        </p:blipFill>
        <p:spPr>
          <a:xfrm>
            <a:off x="899592" y="2204864"/>
            <a:ext cx="6768752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018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Statin </a:t>
            </a:r>
            <a:r>
              <a:rPr lang="ko-KR" altLang="en-US" dirty="0" smtClean="0"/>
              <a:t>결과 </a:t>
            </a:r>
            <a:r>
              <a:rPr lang="en-US" altLang="ko-KR" dirty="0" smtClean="0"/>
              <a:t>- stomach</a:t>
            </a:r>
            <a:endParaRPr lang="ko-KR" altLang="en-US" dirty="0"/>
          </a:p>
        </p:txBody>
      </p:sp>
      <p:pic>
        <p:nvPicPr>
          <p:cNvPr id="2048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4149080"/>
            <a:ext cx="4762872" cy="2392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1130031"/>
            <a:ext cx="6840760" cy="2955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60292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Statin </a:t>
            </a:r>
            <a:r>
              <a:rPr lang="ko-KR" altLang="en-US" dirty="0" smtClean="0"/>
              <a:t>결과 </a:t>
            </a:r>
            <a:r>
              <a:rPr lang="en-US" altLang="ko-KR" dirty="0" smtClean="0"/>
              <a:t>- stomach</a:t>
            </a:r>
            <a:endParaRPr lang="ko-KR" altLang="en-US" dirty="0"/>
          </a:p>
        </p:txBody>
      </p:sp>
      <p:pic>
        <p:nvPicPr>
          <p:cNvPr id="2150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005064"/>
            <a:ext cx="5410944" cy="2717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17219"/>
            <a:ext cx="6812831" cy="2803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0106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Target cohort</a:t>
            </a:r>
            <a:br>
              <a:rPr lang="en-US" altLang="ko-KR" dirty="0" smtClean="0"/>
            </a:br>
            <a:endParaRPr lang="ko-KR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052736"/>
            <a:ext cx="7056784" cy="5596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81575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Statin </a:t>
            </a:r>
            <a:r>
              <a:rPr lang="ko-KR" altLang="en-US" dirty="0" smtClean="0"/>
              <a:t>결과 </a:t>
            </a:r>
            <a:r>
              <a:rPr lang="en-US" altLang="ko-KR" dirty="0" smtClean="0"/>
              <a:t>- colon</a:t>
            </a:r>
            <a:endParaRPr lang="ko-KR" altLang="en-US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4145562"/>
            <a:ext cx="4978896" cy="2500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40768"/>
            <a:ext cx="6588224" cy="283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6597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Statin </a:t>
            </a:r>
            <a:r>
              <a:rPr lang="ko-KR" altLang="en-US" dirty="0" smtClean="0"/>
              <a:t>결과 </a:t>
            </a:r>
            <a:r>
              <a:rPr lang="en-US" altLang="ko-KR" dirty="0" smtClean="0"/>
              <a:t>- colon</a:t>
            </a:r>
            <a:endParaRPr lang="ko-KR" altLang="en-US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4005064"/>
            <a:ext cx="4978896" cy="2500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96752"/>
            <a:ext cx="6350224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8088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Population characteristics(stomach)</a:t>
            </a:r>
            <a:endParaRPr lang="ko-KR" alt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6624736" cy="5407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1115616" y="6093296"/>
            <a:ext cx="727280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9690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Population characteristics(stomach)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8229600" cy="63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27051"/>
            <a:ext cx="7848873" cy="4802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539552" y="1943990"/>
            <a:ext cx="8064896" cy="40489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714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Population characteristics(stomach)</a:t>
            </a:r>
            <a:endParaRPr lang="ko-KR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229600" cy="63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132856"/>
            <a:ext cx="8149642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323528" y="4077072"/>
            <a:ext cx="829365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8998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Population characteristics(colon)</a:t>
            </a:r>
            <a:endParaRPr lang="ko-KR" alt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268760"/>
            <a:ext cx="6521912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1987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Population characteristics(colon)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23639"/>
            <a:ext cx="8229600" cy="63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62578"/>
            <a:ext cx="7992888" cy="4885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82441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Population characteristics(colon)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8229600" cy="63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16831"/>
            <a:ext cx="8208912" cy="4391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57137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Aspirin, metformin, statin vs any drug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7376864" cy="1752600"/>
          </a:xfrm>
        </p:spPr>
        <p:txBody>
          <a:bodyPr/>
          <a:lstStyle/>
          <a:p>
            <a:r>
              <a:rPr lang="en-US" altLang="ko-KR" dirty="0" smtClean="0"/>
              <a:t>Target – persistence window 30 days</a:t>
            </a:r>
          </a:p>
          <a:p>
            <a:r>
              <a:rPr lang="en-US" altLang="ko-KR" dirty="0" smtClean="0"/>
              <a:t>High correlation</a:t>
            </a:r>
            <a:r>
              <a:rPr lang="ko-KR" altLang="en-US" dirty="0" smtClean="0"/>
              <a:t>설정 </a:t>
            </a:r>
            <a:r>
              <a:rPr lang="en-US" altLang="ko-KR" dirty="0" smtClean="0"/>
              <a:t>- no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633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Target cohort</a:t>
            </a:r>
            <a:br>
              <a:rPr lang="en-US" altLang="ko-KR" dirty="0" smtClean="0"/>
            </a:br>
            <a:endParaRPr lang="ko-KR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96752"/>
            <a:ext cx="6153837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436" y="4293096"/>
            <a:ext cx="4092688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5012620" y="4509120"/>
            <a:ext cx="3735844" cy="158417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178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Comparator cohort </a:t>
            </a:r>
            <a:br>
              <a:rPr lang="en-US" altLang="ko-KR" dirty="0" smtClean="0"/>
            </a:b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31" y="985366"/>
            <a:ext cx="4896544" cy="3989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974772"/>
            <a:ext cx="5328592" cy="1856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653136"/>
            <a:ext cx="3438525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7277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Comparator cohort </a:t>
            </a:r>
            <a:br>
              <a:rPr lang="en-US" altLang="ko-KR" dirty="0" smtClean="0"/>
            </a:b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31" y="985366"/>
            <a:ext cx="4896544" cy="3989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974772"/>
            <a:ext cx="5328592" cy="1856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653136"/>
            <a:ext cx="3438525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16783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496" y="274638"/>
            <a:ext cx="9108504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Aspirin </a:t>
            </a:r>
            <a:r>
              <a:rPr lang="ko-KR" altLang="en-US" dirty="0" smtClean="0"/>
              <a:t>결과 </a:t>
            </a:r>
            <a:r>
              <a:rPr lang="en-US" altLang="ko-KR" dirty="0" smtClean="0"/>
              <a:t>– stomach</a:t>
            </a:r>
            <a:endParaRPr lang="ko-KR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897544"/>
            <a:ext cx="5623360" cy="2824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27828"/>
            <a:ext cx="5963170" cy="2502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87145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496" y="274638"/>
            <a:ext cx="9108504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Aspirin </a:t>
            </a:r>
            <a:r>
              <a:rPr lang="ko-KR" altLang="en-US" dirty="0" smtClean="0"/>
              <a:t>결과 </a:t>
            </a:r>
            <a:r>
              <a:rPr lang="en-US" altLang="ko-KR" dirty="0" smtClean="0"/>
              <a:t>– stomach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47671"/>
            <a:ext cx="8229600" cy="3831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49212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496" y="274638"/>
            <a:ext cx="9108504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Aspirin </a:t>
            </a:r>
            <a:r>
              <a:rPr lang="ko-KR" altLang="en-US" dirty="0" smtClean="0"/>
              <a:t>결과 </a:t>
            </a:r>
            <a:r>
              <a:rPr lang="en-US" altLang="ko-KR" dirty="0" smtClean="0"/>
              <a:t>– colon</a:t>
            </a:r>
            <a:endParaRPr lang="ko-KR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4221088"/>
            <a:ext cx="4984133" cy="2503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68760"/>
            <a:ext cx="6150471" cy="2637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61856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496" y="274638"/>
            <a:ext cx="9108504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Aspirin </a:t>
            </a:r>
            <a:r>
              <a:rPr lang="ko-KR" altLang="en-US" dirty="0" smtClean="0"/>
              <a:t>결과 </a:t>
            </a:r>
            <a:r>
              <a:rPr lang="en-US" altLang="ko-KR" dirty="0" smtClean="0"/>
              <a:t>– colon</a:t>
            </a:r>
            <a:endParaRPr lang="ko-KR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42449"/>
            <a:ext cx="8229600" cy="3841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06048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Population characteristics(stomach)</a:t>
            </a:r>
            <a:endParaRPr lang="ko-KR" alt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196752"/>
            <a:ext cx="6419470" cy="5544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78553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Population characteristics(stomach)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8229600" cy="63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36" y="1916832"/>
            <a:ext cx="8286401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77966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Population characteristics(stomach)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8229600" cy="63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16832"/>
            <a:ext cx="8244408" cy="4435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60153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Population characteristics(colon)</a:t>
            </a:r>
            <a:endParaRPr lang="ko-KR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196752"/>
            <a:ext cx="6480720" cy="5581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21807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Population </a:t>
            </a:r>
            <a:r>
              <a:rPr lang="en-US" altLang="ko-KR" dirty="0" smtClean="0"/>
              <a:t>characteristics(colon)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8229600" cy="63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16832"/>
            <a:ext cx="8208912" cy="4799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877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Aspirin </a:t>
            </a:r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High correlation error </a:t>
            </a:r>
            <a:endParaRPr lang="en-US" altLang="ko-KR" dirty="0"/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767926" y="2276872"/>
            <a:ext cx="7128792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5363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Population </a:t>
            </a:r>
            <a:r>
              <a:rPr lang="en-US" altLang="ko-KR" dirty="0" smtClean="0"/>
              <a:t>characteristics(colon)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8229600" cy="63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16832"/>
            <a:ext cx="8100392" cy="433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67734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496" y="274638"/>
            <a:ext cx="9108504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Metformin</a:t>
            </a:r>
            <a:r>
              <a:rPr lang="ko-KR" altLang="en-US" dirty="0" smtClean="0"/>
              <a:t>결과 </a:t>
            </a:r>
            <a:r>
              <a:rPr lang="en-US" altLang="ko-KR" dirty="0" smtClean="0"/>
              <a:t>– stomach</a:t>
            </a:r>
            <a:endParaRPr lang="ko-KR" altLang="en-US" dirty="0"/>
          </a:p>
        </p:txBody>
      </p:sp>
      <p:pic>
        <p:nvPicPr>
          <p:cNvPr id="102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4005064"/>
            <a:ext cx="5410944" cy="2717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47775"/>
            <a:ext cx="6727106" cy="281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2310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496" y="274638"/>
            <a:ext cx="9108504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Metformin</a:t>
            </a:r>
            <a:r>
              <a:rPr lang="ko-KR" altLang="en-US" dirty="0" smtClean="0"/>
              <a:t>결과 </a:t>
            </a:r>
            <a:r>
              <a:rPr lang="en-US" altLang="ko-KR" dirty="0" smtClean="0"/>
              <a:t>– stomach</a:t>
            </a:r>
            <a:endParaRPr lang="ko-KR" altLang="en-US" dirty="0"/>
          </a:p>
        </p:txBody>
      </p:sp>
      <p:pic>
        <p:nvPicPr>
          <p:cNvPr id="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62892"/>
            <a:ext cx="8229600" cy="3800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85953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496" y="274638"/>
            <a:ext cx="9108504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Metformin</a:t>
            </a:r>
            <a:r>
              <a:rPr lang="ko-KR" altLang="en-US" dirty="0" smtClean="0"/>
              <a:t>결과 </a:t>
            </a:r>
            <a:r>
              <a:rPr lang="en-US" altLang="ko-KR" dirty="0" smtClean="0"/>
              <a:t>– colon</a:t>
            </a:r>
            <a:endParaRPr lang="ko-KR" altLang="en-US" dirty="0"/>
          </a:p>
        </p:txBody>
      </p:sp>
      <p:pic>
        <p:nvPicPr>
          <p:cNvPr id="1126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933056"/>
            <a:ext cx="5447733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6462886" cy="2790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94067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496" y="274638"/>
            <a:ext cx="9108504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Metformin</a:t>
            </a:r>
            <a:r>
              <a:rPr lang="ko-KR" altLang="en-US" dirty="0" smtClean="0"/>
              <a:t>결과 </a:t>
            </a:r>
            <a:r>
              <a:rPr lang="en-US" altLang="ko-KR" dirty="0" smtClean="0"/>
              <a:t>– colon</a:t>
            </a:r>
            <a:endParaRPr lang="ko-KR" altLang="en-US" dirty="0"/>
          </a:p>
        </p:txBody>
      </p:sp>
      <p:pic>
        <p:nvPicPr>
          <p:cNvPr id="1024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54868"/>
            <a:ext cx="8229600" cy="3816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94067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Population characteristics(stomach)</a:t>
            </a:r>
            <a:endParaRPr lang="ko-KR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196752"/>
            <a:ext cx="6696744" cy="5326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직사각형 5"/>
          <p:cNvSpPr/>
          <p:nvPr/>
        </p:nvSpPr>
        <p:spPr>
          <a:xfrm>
            <a:off x="1187624" y="5967282"/>
            <a:ext cx="6768752" cy="180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3476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Population characteristics(stomach)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8229600" cy="63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02" y="1916832"/>
            <a:ext cx="7992888" cy="4906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직사각형 5"/>
          <p:cNvSpPr/>
          <p:nvPr/>
        </p:nvSpPr>
        <p:spPr>
          <a:xfrm>
            <a:off x="366319" y="1880828"/>
            <a:ext cx="8339354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2468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Population characteristics(stomach)</a:t>
            </a:r>
            <a:endParaRPr lang="ko-KR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229600" cy="63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132856"/>
            <a:ext cx="8208912" cy="4149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직사각형 5"/>
          <p:cNvSpPr/>
          <p:nvPr/>
        </p:nvSpPr>
        <p:spPr>
          <a:xfrm>
            <a:off x="402323" y="4927382"/>
            <a:ext cx="8339354" cy="22981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2874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Population characteristics(colon)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340768"/>
            <a:ext cx="6480720" cy="5140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직사각형 5"/>
          <p:cNvSpPr/>
          <p:nvPr/>
        </p:nvSpPr>
        <p:spPr>
          <a:xfrm>
            <a:off x="1259632" y="5930679"/>
            <a:ext cx="6552728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6067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Population characteristics(colon)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8229600" cy="63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16832"/>
            <a:ext cx="7920880" cy="4817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직사각형 5"/>
          <p:cNvSpPr/>
          <p:nvPr/>
        </p:nvSpPr>
        <p:spPr>
          <a:xfrm>
            <a:off x="474331" y="1904329"/>
            <a:ext cx="8339354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510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Aspirin </a:t>
            </a:r>
            <a:r>
              <a:rPr lang="ko-KR" altLang="en-US" dirty="0" smtClean="0"/>
              <a:t>결과 </a:t>
            </a:r>
            <a:r>
              <a:rPr lang="en-US" altLang="ko-KR" dirty="0" smtClean="0"/>
              <a:t>– stomach</a:t>
            </a:r>
            <a:endParaRPr lang="ko-KR" altLang="en-US" dirty="0"/>
          </a:p>
        </p:txBody>
      </p:sp>
      <p:pic>
        <p:nvPicPr>
          <p:cNvPr id="1536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4077072"/>
            <a:ext cx="4917232" cy="2469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1276"/>
            <a:ext cx="6588224" cy="2779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29422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Population characteristics(colon)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8229600" cy="63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61" y="1932456"/>
            <a:ext cx="8241687" cy="4188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직사각형 5"/>
          <p:cNvSpPr/>
          <p:nvPr/>
        </p:nvSpPr>
        <p:spPr>
          <a:xfrm>
            <a:off x="362761" y="2204864"/>
            <a:ext cx="8339354" cy="1440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13927" y="4719174"/>
            <a:ext cx="8339354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1658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496" y="274638"/>
            <a:ext cx="9108504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Statin </a:t>
            </a:r>
            <a:r>
              <a:rPr lang="ko-KR" altLang="en-US" dirty="0" smtClean="0"/>
              <a:t>결과 </a:t>
            </a:r>
            <a:r>
              <a:rPr lang="en-US" altLang="ko-KR" dirty="0" smtClean="0"/>
              <a:t>– stomach</a:t>
            </a:r>
            <a:endParaRPr lang="ko-KR" alt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933558"/>
            <a:ext cx="5338936" cy="2681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40768"/>
            <a:ext cx="5975907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34718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496" y="274638"/>
            <a:ext cx="9108504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Statin </a:t>
            </a:r>
            <a:r>
              <a:rPr lang="ko-KR" altLang="en-US" dirty="0" smtClean="0"/>
              <a:t>결과 </a:t>
            </a:r>
            <a:r>
              <a:rPr lang="en-US" altLang="ko-KR" dirty="0" smtClean="0"/>
              <a:t>– stomach</a:t>
            </a:r>
            <a:endParaRPr lang="ko-KR" alt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005064"/>
            <a:ext cx="5194920" cy="260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1200150"/>
            <a:ext cx="6552728" cy="276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00430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496" y="274638"/>
            <a:ext cx="9108504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Statin </a:t>
            </a:r>
            <a:r>
              <a:rPr lang="ko-KR" altLang="en-US" dirty="0" smtClean="0"/>
              <a:t>결과 </a:t>
            </a:r>
            <a:r>
              <a:rPr lang="en-US" altLang="ko-KR" dirty="0" smtClean="0"/>
              <a:t>– colon</a:t>
            </a:r>
            <a:endParaRPr lang="ko-KR" alt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933056"/>
            <a:ext cx="5256584" cy="2640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66" y="1268760"/>
            <a:ext cx="6126659" cy="2605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49566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496" y="274638"/>
            <a:ext cx="9108504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Statin </a:t>
            </a:r>
            <a:r>
              <a:rPr lang="ko-KR" altLang="en-US" dirty="0" smtClean="0"/>
              <a:t>결과 </a:t>
            </a:r>
            <a:r>
              <a:rPr lang="en-US" altLang="ko-KR" dirty="0" smtClean="0"/>
              <a:t>– colon</a:t>
            </a:r>
            <a:endParaRPr lang="ko-KR" alt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005064"/>
            <a:ext cx="4978896" cy="2500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19" y="1182086"/>
            <a:ext cx="6475630" cy="2750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00430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Population characteristics(stomach)</a:t>
            </a:r>
            <a:endParaRPr lang="ko-KR" alt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268760"/>
            <a:ext cx="6408712" cy="550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01482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Population </a:t>
            </a:r>
            <a:r>
              <a:rPr lang="en-US" altLang="ko-KR" dirty="0" smtClean="0"/>
              <a:t>characteristics(stomach)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8229600" cy="63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16832"/>
            <a:ext cx="8136904" cy="434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05985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Population </a:t>
            </a:r>
            <a:r>
              <a:rPr lang="en-US" altLang="ko-KR" dirty="0" smtClean="0"/>
              <a:t>characteristics(stomach)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8229600" cy="63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22" y="1916832"/>
            <a:ext cx="8151431" cy="4123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13941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Population characteristics(colon)</a:t>
            </a:r>
            <a:endParaRPr lang="ko-KR" alt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124744"/>
            <a:ext cx="6552728" cy="560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32361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Population </a:t>
            </a:r>
            <a:r>
              <a:rPr lang="en-US" altLang="ko-KR" dirty="0" smtClean="0"/>
              <a:t>characteristics(colon)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8229600" cy="63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7956376" cy="4466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6308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Aspirin </a:t>
            </a:r>
            <a:r>
              <a:rPr lang="ko-KR" altLang="en-US" dirty="0" smtClean="0"/>
              <a:t>결과 </a:t>
            </a:r>
            <a:r>
              <a:rPr lang="en-US" altLang="ko-KR" dirty="0" smtClean="0"/>
              <a:t>– stomach</a:t>
            </a:r>
            <a:endParaRPr lang="ko-KR" altLang="en-US" dirty="0"/>
          </a:p>
        </p:txBody>
      </p:sp>
      <p:pic>
        <p:nvPicPr>
          <p:cNvPr id="1229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95867"/>
            <a:ext cx="8229600" cy="3734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17911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Population </a:t>
            </a:r>
            <a:r>
              <a:rPr lang="en-US" altLang="ko-KR" dirty="0" smtClean="0"/>
              <a:t>characteristics(colon)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8229600" cy="63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58923"/>
            <a:ext cx="8064896" cy="432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52198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Aspirin, metformin, statin vs DM med under DM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884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Target cohort</a:t>
            </a:r>
            <a:br>
              <a:rPr lang="en-US" altLang="ko-KR" dirty="0" smtClean="0"/>
            </a:br>
            <a:endParaRPr lang="ko-KR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698"/>
            <a:ext cx="5832648" cy="501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303179"/>
            <a:ext cx="5400600" cy="3952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97934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Comparator cohort</a:t>
            </a:r>
            <a:br>
              <a:rPr lang="en-US" altLang="ko-KR" dirty="0" smtClean="0"/>
            </a:br>
            <a:endParaRPr lang="ko-KR" alt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80728"/>
            <a:ext cx="482941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013023"/>
            <a:ext cx="4896544" cy="1944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907163"/>
            <a:ext cx="4597704" cy="3921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972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Aspirin </a:t>
            </a:r>
            <a:r>
              <a:rPr lang="ko-KR" altLang="en-US" dirty="0" smtClean="0"/>
              <a:t>결과 </a:t>
            </a:r>
            <a:r>
              <a:rPr lang="en-US" altLang="ko-KR" dirty="0" smtClean="0"/>
              <a:t>– stomach</a:t>
            </a:r>
            <a:endParaRPr lang="ko-KR" alt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4149080"/>
            <a:ext cx="4762872" cy="2392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" y="1196752"/>
            <a:ext cx="6981230" cy="2848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88117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Aspirin </a:t>
            </a:r>
            <a:r>
              <a:rPr lang="ko-KR" altLang="en-US" dirty="0" smtClean="0"/>
              <a:t>결과 </a:t>
            </a:r>
            <a:r>
              <a:rPr lang="en-US" altLang="ko-KR" dirty="0" smtClean="0"/>
              <a:t>– colon</a:t>
            </a:r>
            <a:endParaRPr lang="ko-KR" altLang="en-US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933056"/>
            <a:ext cx="5122912" cy="2573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09689"/>
            <a:ext cx="6531892" cy="2623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51373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Population characteristics(stomach)</a:t>
            </a:r>
            <a:endParaRPr lang="ko-KR" alt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268760"/>
            <a:ext cx="6624736" cy="5405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94645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Population characteristics(stomach)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8229600" cy="63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16832"/>
            <a:ext cx="8496944" cy="4093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49818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Population characteristics(stomach)</a:t>
            </a:r>
            <a:endParaRPr lang="ko-KR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229600" cy="63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132855"/>
            <a:ext cx="8208912" cy="4376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33472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Population characteristics(colon)</a:t>
            </a:r>
            <a:endParaRPr lang="ko-KR" alt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6696744" cy="539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4830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Aspirin </a:t>
            </a:r>
            <a:r>
              <a:rPr lang="ko-KR" altLang="en-US" dirty="0" smtClean="0"/>
              <a:t>결과 </a:t>
            </a:r>
            <a:r>
              <a:rPr lang="en-US" altLang="ko-KR" dirty="0" smtClean="0"/>
              <a:t>– colon</a:t>
            </a:r>
            <a:endParaRPr lang="ko-KR" altLang="en-US" dirty="0"/>
          </a:p>
        </p:txBody>
      </p:sp>
      <p:pic>
        <p:nvPicPr>
          <p:cNvPr id="1331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077072"/>
            <a:ext cx="5410944" cy="2717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6192688" cy="2742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96467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Population characteristics(colon)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23639"/>
            <a:ext cx="8229600" cy="63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06801"/>
            <a:ext cx="8280920" cy="4610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5568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Population characteristics(colon)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8229600" cy="63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40" y="1916832"/>
            <a:ext cx="8304430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96055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statin</a:t>
            </a:r>
            <a:r>
              <a:rPr lang="ko-KR" altLang="en-US" dirty="0" smtClean="0"/>
              <a:t>결과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High correlation error</a:t>
            </a:r>
          </a:p>
          <a:p>
            <a:endParaRPr lang="ko-KR" altLang="en-US" dirty="0"/>
          </a:p>
        </p:txBody>
      </p: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1039345" y="2348880"/>
            <a:ext cx="7128792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11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Statin</a:t>
            </a:r>
            <a:r>
              <a:rPr lang="ko-KR" altLang="en-US" dirty="0" smtClean="0"/>
              <a:t>결과 </a:t>
            </a:r>
            <a:r>
              <a:rPr lang="en-US" altLang="ko-KR" dirty="0" smtClean="0"/>
              <a:t>-stomach</a:t>
            </a:r>
            <a:br>
              <a:rPr lang="en-US" altLang="ko-KR" dirty="0" smtClean="0"/>
            </a:br>
            <a:endParaRPr lang="ko-KR" altLang="en-US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4077072"/>
            <a:ext cx="5050904" cy="253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52736"/>
            <a:ext cx="7460903" cy="2909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Statin</a:t>
            </a:r>
            <a:r>
              <a:rPr lang="ko-KR" altLang="en-US" dirty="0" smtClean="0"/>
              <a:t>결과 </a:t>
            </a:r>
            <a:r>
              <a:rPr lang="en-US" altLang="ko-KR" dirty="0" smtClean="0"/>
              <a:t>- colon</a:t>
            </a:r>
            <a:br>
              <a:rPr lang="en-US" altLang="ko-KR" dirty="0" smtClean="0"/>
            </a:br>
            <a:endParaRPr lang="ko-KR" altLang="en-US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4005064"/>
            <a:ext cx="5338936" cy="2681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08720"/>
            <a:ext cx="7331524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211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Population characteristics(stomach)</a:t>
            </a:r>
            <a:endParaRPr lang="ko-KR" altLang="en-US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96752"/>
            <a:ext cx="6696744" cy="556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94645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Population characteristics(stomach)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8229600" cy="63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46" y="1916832"/>
            <a:ext cx="8261210" cy="4360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49818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Population characteristics(stomach)</a:t>
            </a:r>
            <a:endParaRPr lang="ko-KR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229600" cy="63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54" y="2132856"/>
            <a:ext cx="8244408" cy="4390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33472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Population characteristics(colon)</a:t>
            </a:r>
            <a:endParaRPr lang="ko-KR" altLang="en-US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268759"/>
            <a:ext cx="6336704" cy="5441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48306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Population characteristics(colon)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23639"/>
            <a:ext cx="8229600" cy="63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16831"/>
            <a:ext cx="8280920" cy="4533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556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Aspirin </a:t>
            </a:r>
            <a:r>
              <a:rPr lang="ko-KR" altLang="en-US" dirty="0" smtClean="0"/>
              <a:t>결과 </a:t>
            </a:r>
            <a:r>
              <a:rPr lang="en-US" altLang="ko-KR" dirty="0" smtClean="0"/>
              <a:t>– colon</a:t>
            </a:r>
            <a:endParaRPr lang="ko-KR" altLang="en-US" dirty="0"/>
          </a:p>
        </p:txBody>
      </p:sp>
      <p:pic>
        <p:nvPicPr>
          <p:cNvPr id="143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52077"/>
            <a:ext cx="8229600" cy="382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801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Population characteristics(colon)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8229600" cy="63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59426"/>
            <a:ext cx="8136904" cy="4134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96055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Metformin </a:t>
            </a:r>
            <a:r>
              <a:rPr lang="ko-KR" altLang="en-US" dirty="0" smtClean="0"/>
              <a:t>결과 </a:t>
            </a:r>
            <a:r>
              <a:rPr lang="en-US" altLang="ko-KR" dirty="0" smtClean="0"/>
              <a:t>-stomach</a:t>
            </a:r>
            <a:br>
              <a:rPr lang="en-US" altLang="ko-KR" dirty="0" smtClean="0"/>
            </a:b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964" y="3933056"/>
            <a:ext cx="5781766" cy="272561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039242"/>
            <a:ext cx="7358930" cy="289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4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Metformin </a:t>
            </a:r>
            <a:r>
              <a:rPr lang="ko-KR" altLang="en-US" dirty="0" smtClean="0"/>
              <a:t>결과 </a:t>
            </a:r>
            <a:r>
              <a:rPr lang="en-US" altLang="ko-KR" dirty="0" smtClean="0"/>
              <a:t>- colon</a:t>
            </a:r>
            <a:br>
              <a:rPr lang="en-US" altLang="ko-KR" dirty="0" smtClean="0"/>
            </a:b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052" y="3861048"/>
            <a:ext cx="6003948" cy="287070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846138"/>
            <a:ext cx="7128792" cy="290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0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Population characteristics(stomach)</a:t>
            </a:r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8229600" cy="63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05794"/>
            <a:ext cx="8229600" cy="391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841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8996" y="6821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Population characteristics(stomach)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96" y="1124744"/>
            <a:ext cx="8229600" cy="63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96" y="1755058"/>
            <a:ext cx="8229600" cy="510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9190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199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Population characteristics(stomach)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7" y="980728"/>
            <a:ext cx="7776864" cy="576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42648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Population characteristics(colon)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95" y="1417638"/>
            <a:ext cx="8204605" cy="441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7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/>
          <a:lstStyle/>
          <a:p>
            <a:r>
              <a:rPr lang="en-US" altLang="ko-KR" dirty="0"/>
              <a:t>Population characteristics(colon)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3" y="980728"/>
            <a:ext cx="8229600" cy="63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21" y="1617762"/>
            <a:ext cx="8195841" cy="512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9145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1253" y="0"/>
            <a:ext cx="8229600" cy="1143000"/>
          </a:xfrm>
        </p:spPr>
        <p:txBody>
          <a:bodyPr/>
          <a:lstStyle/>
          <a:p>
            <a:r>
              <a:rPr lang="en-US" altLang="ko-KR" dirty="0"/>
              <a:t>Population characteristics(colon)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908720"/>
            <a:ext cx="7632848" cy="568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09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</TotalTime>
  <Words>381</Words>
  <Application>Microsoft Office PowerPoint</Application>
  <PresentationFormat>화면 슬라이드 쇼(4:3)</PresentationFormat>
  <Paragraphs>108</Paragraphs>
  <Slides>98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98</vt:i4>
      </vt:variant>
    </vt:vector>
  </HeadingPairs>
  <TitlesOfParts>
    <vt:vector size="101" baseType="lpstr">
      <vt:lpstr>맑은 고딕</vt:lpstr>
      <vt:lpstr>Arial</vt:lpstr>
      <vt:lpstr>Office 테마</vt:lpstr>
      <vt:lpstr>Aspirin, metformin, statin</vt:lpstr>
      <vt:lpstr>Aspirin, metformin, statin vs any drug</vt:lpstr>
      <vt:lpstr>Target cohort </vt:lpstr>
      <vt:lpstr>Comparator cohort  </vt:lpstr>
      <vt:lpstr>Aspirin 결과</vt:lpstr>
      <vt:lpstr>Aspirin 결과 – stomach</vt:lpstr>
      <vt:lpstr>Aspirin 결과 – stomach</vt:lpstr>
      <vt:lpstr>Aspirin 결과 – colon</vt:lpstr>
      <vt:lpstr>Aspirin 결과 – colon</vt:lpstr>
      <vt:lpstr>Population characteristics(stomach)</vt:lpstr>
      <vt:lpstr>Population characteristics(stomach)</vt:lpstr>
      <vt:lpstr>Population characteristics(stomach)</vt:lpstr>
      <vt:lpstr>Population characteristics(colon)</vt:lpstr>
      <vt:lpstr>Population characteristics(colon)</vt:lpstr>
      <vt:lpstr>Population characteristics(colon)</vt:lpstr>
      <vt:lpstr>metformin결과</vt:lpstr>
      <vt:lpstr>Metformin결과 - stomach</vt:lpstr>
      <vt:lpstr>Metformin결과 - stomach</vt:lpstr>
      <vt:lpstr>Metformin결과 - colon</vt:lpstr>
      <vt:lpstr>Metformin결과 - colon</vt:lpstr>
      <vt:lpstr>Population characteristics(stomach)</vt:lpstr>
      <vt:lpstr>Population characteristics(stomach)</vt:lpstr>
      <vt:lpstr>Population characteristics(stomach)</vt:lpstr>
      <vt:lpstr>Population characteristics(colon)</vt:lpstr>
      <vt:lpstr>Population characteristics(colon)</vt:lpstr>
      <vt:lpstr>Population characteristics(colon)</vt:lpstr>
      <vt:lpstr>Statin 결과</vt:lpstr>
      <vt:lpstr>Statin 결과 - stomach</vt:lpstr>
      <vt:lpstr>Statin 결과 - stomach</vt:lpstr>
      <vt:lpstr>Statin 결과 - colon</vt:lpstr>
      <vt:lpstr>Statin 결과 - colon</vt:lpstr>
      <vt:lpstr>Population characteristics(stomach)</vt:lpstr>
      <vt:lpstr>Population characteristics(stomach)</vt:lpstr>
      <vt:lpstr>Population characteristics(stomach)</vt:lpstr>
      <vt:lpstr>Population characteristics(colon)</vt:lpstr>
      <vt:lpstr>Population characteristics(colon)</vt:lpstr>
      <vt:lpstr>Population characteristics(colon)</vt:lpstr>
      <vt:lpstr>Aspirin, metformin, statin vs any drug</vt:lpstr>
      <vt:lpstr>Target cohort </vt:lpstr>
      <vt:lpstr>Comparator cohort  </vt:lpstr>
      <vt:lpstr>Aspirin 결과 – stomach</vt:lpstr>
      <vt:lpstr>Aspirin 결과 – stomach</vt:lpstr>
      <vt:lpstr>Aspirin 결과 – colon</vt:lpstr>
      <vt:lpstr>Aspirin 결과 – colon</vt:lpstr>
      <vt:lpstr>Population characteristics(stomach)</vt:lpstr>
      <vt:lpstr>Population characteristics(stomach)</vt:lpstr>
      <vt:lpstr>Population characteristics(stomach)</vt:lpstr>
      <vt:lpstr>Population characteristics(colon)</vt:lpstr>
      <vt:lpstr>Population characteristics(colon)</vt:lpstr>
      <vt:lpstr>Population characteristics(colon)</vt:lpstr>
      <vt:lpstr>Metformin결과 – stomach</vt:lpstr>
      <vt:lpstr>Metformin결과 – stomach</vt:lpstr>
      <vt:lpstr>Metformin결과 – colon</vt:lpstr>
      <vt:lpstr>Metformin결과 – colon</vt:lpstr>
      <vt:lpstr>Population characteristics(stomach)</vt:lpstr>
      <vt:lpstr>Population characteristics(stomach)</vt:lpstr>
      <vt:lpstr>Population characteristics(stomach)</vt:lpstr>
      <vt:lpstr>Population characteristics(colon)</vt:lpstr>
      <vt:lpstr>Population characteristics(colon)</vt:lpstr>
      <vt:lpstr>Population characteristics(colon)</vt:lpstr>
      <vt:lpstr>Statin 결과 – stomach</vt:lpstr>
      <vt:lpstr>Statin 결과 – stomach</vt:lpstr>
      <vt:lpstr>Statin 결과 – colon</vt:lpstr>
      <vt:lpstr>Statin 결과 – colon</vt:lpstr>
      <vt:lpstr>Population characteristics(stomach)</vt:lpstr>
      <vt:lpstr>Population characteristics(stomach)</vt:lpstr>
      <vt:lpstr>Population characteristics(stomach)</vt:lpstr>
      <vt:lpstr>Population characteristics(colon)</vt:lpstr>
      <vt:lpstr>Population characteristics(colon)</vt:lpstr>
      <vt:lpstr>Population characteristics(colon)</vt:lpstr>
      <vt:lpstr>Aspirin, metformin, statin vs DM med under DM</vt:lpstr>
      <vt:lpstr>Target cohort </vt:lpstr>
      <vt:lpstr>Comparator cohort </vt:lpstr>
      <vt:lpstr>Aspirin 결과 – stomach</vt:lpstr>
      <vt:lpstr>Aspirin 결과 – colon</vt:lpstr>
      <vt:lpstr>Population characteristics(stomach)</vt:lpstr>
      <vt:lpstr>Population characteristics(stomach)</vt:lpstr>
      <vt:lpstr>Population characteristics(stomach)</vt:lpstr>
      <vt:lpstr>Population characteristics(colon)</vt:lpstr>
      <vt:lpstr>Population characteristics(colon)</vt:lpstr>
      <vt:lpstr>Population characteristics(colon)</vt:lpstr>
      <vt:lpstr>statin결과 </vt:lpstr>
      <vt:lpstr>Statin결과 -stomach </vt:lpstr>
      <vt:lpstr>Statin결과 - colon </vt:lpstr>
      <vt:lpstr>Population characteristics(stomach)</vt:lpstr>
      <vt:lpstr>Population characteristics(stomach)</vt:lpstr>
      <vt:lpstr>Population characteristics(stomach)</vt:lpstr>
      <vt:lpstr>Population characteristics(colon)</vt:lpstr>
      <vt:lpstr>Population characteristics(colon)</vt:lpstr>
      <vt:lpstr>Population characteristics(colon)</vt:lpstr>
      <vt:lpstr>Metformin 결과 -stomach </vt:lpstr>
      <vt:lpstr>Metformin 결과 - colon </vt:lpstr>
      <vt:lpstr>Population characteristics(stomach)</vt:lpstr>
      <vt:lpstr>Population characteristics(stomach)</vt:lpstr>
      <vt:lpstr>Population characteristics(stomach)</vt:lpstr>
      <vt:lpstr>Population characteristics(colon)</vt:lpstr>
      <vt:lpstr>Population characteristics(colon)</vt:lpstr>
      <vt:lpstr>Population characteristics(colon)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Aspirin, metformin, statin</dc:title>
  <dc:creator>user</dc:creator>
  <cp:lastModifiedBy>user</cp:lastModifiedBy>
  <cp:revision>29</cp:revision>
  <dcterms:created xsi:type="dcterms:W3CDTF">2020-04-22T09:21:34Z</dcterms:created>
  <dcterms:modified xsi:type="dcterms:W3CDTF">2020-05-07T06:49:39Z</dcterms:modified>
</cp:coreProperties>
</file>